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61" r:id="rId5"/>
    <p:sldId id="262" r:id="rId6"/>
    <p:sldId id="263" r:id="rId7"/>
    <p:sldId id="264" r:id="rId8"/>
    <p:sldId id="266" r:id="rId9"/>
    <p:sldId id="267" r:id="rId10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E7480B8-8A0A-4B56-8D54-E823DCC0F8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E057513-9C93-48C4-B8CC-06DEEABEBE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18A45D-0270-4B85-BA84-29A26462B853}" type="datetime1">
              <a:rPr lang="pt-BR" smtClean="0"/>
              <a:t>14/05/2024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526431-228F-49AB-A288-2D3B4D5BF0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BF697D2-41EF-4DF0-B5BE-33D0275CE7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CE9BC7-1D88-46B0-89EB-967B831C2B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42384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3879B29-B324-4CB3-B9C9-1A3BB0F88CD5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4331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683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4EB379-06D1-44CD-80C8-096187295FC7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C732B9-82A8-45C4-976D-822ACC409CDD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C8518B-8377-41B6-9B96-12E790E48149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E661AF-0B74-4EE7-A109-4CEE3749C184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79E101-74A5-43BE-8E74-04C2FE42D6AB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0CA58C-FF46-4766-9E9B-E72B9B44FF89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666DD-2042-4EC4-9C9F-868D9F79DB8D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0B3305-99C5-4BCF-B4EA-119885D4E9F4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78DDE-E7E4-4622-BA10-1F47372DE173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D05E10-71A5-4067-831B-D57CDF04C08C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822D98-22A8-41D2-8B81-94C9C0F6C77D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243BA4-104E-4035-B79E-FB739DE7A669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A5BFCA-CDBB-48D1-B229-F34D96B746CD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34F18B-CA89-4A35-A6CA-8796BD54175D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96D4CD-C0A1-4E5F-AA3F-2E98C4D2A17C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BD1C24-9164-4C7B-8465-87C520346692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285A4C-0B52-4EE7-8847-A72082F31286}" type="datetime1">
              <a:rPr lang="pt-BR" noProof="0" smtClean="0"/>
              <a:t>14/05/2024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D665FD3-DBF9-45B5-AAA0-B0EECBA09184}" type="datetime1">
              <a:rPr lang="pt-BR" noProof="0" smtClean="0"/>
              <a:t>14/05/2024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-447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 rtl="0"/>
            <a:r>
              <a:rPr lang="pt-BR" dirty="0" err="1"/>
              <a:t>Mor’s</a:t>
            </a:r>
            <a:r>
              <a:rPr lang="pt-BR" dirty="0"/>
              <a:t> tech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2" y="-11107"/>
            <a:ext cx="7558541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8539" y="620936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O que é o </a:t>
            </a:r>
            <a:r>
              <a:rPr lang="pt-BR" sz="3200" dirty="0" err="1">
                <a:latin typeface="Arial" panose="020B0604020202020204" pitchFamily="34" charset="0"/>
                <a:cs typeface="Arial" panose="020B0604020202020204" pitchFamily="34" charset="0"/>
              </a:rPr>
              <a:t>cassandra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8539" y="2066925"/>
            <a:ext cx="4638224" cy="4608513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10000"/>
              </a:lnSpc>
              <a:buNone/>
            </a:pPr>
            <a:br>
              <a:rPr lang="pt-BR" sz="1200" dirty="0"/>
            </a:br>
            <a:r>
              <a:rPr lang="pt-BR" sz="1700" b="0" i="0" dirty="0">
                <a:solidFill>
                  <a:srgbClr val="ECECEC"/>
                </a:solidFill>
                <a:effectLst/>
                <a:latin typeface="Söhne"/>
              </a:rPr>
              <a:t>Cassandra é um sistema de gerenciamento de banco de dados distribuído, altamente escalável e de código aberto, projetado para lidar com grandes volumes de dados sem um ponto único de falha. Cassandra é conhecido por sua capacidade de fornecer alta disponibilidade e desempenho, especialmente em ambientes distribuídos, como aqueles encontrados em aplicativos de Big Data e </a:t>
            </a:r>
            <a:r>
              <a:rPr lang="pt-BR" sz="1700" b="0" i="0" dirty="0" err="1">
                <a:solidFill>
                  <a:srgbClr val="ECECEC"/>
                </a:solidFill>
                <a:effectLst/>
                <a:latin typeface="Söhne"/>
              </a:rPr>
              <a:t>IoT</a:t>
            </a:r>
            <a:r>
              <a:rPr lang="pt-BR" sz="1700" b="0" i="0" dirty="0">
                <a:solidFill>
                  <a:srgbClr val="ECECEC"/>
                </a:solidFill>
                <a:effectLst/>
                <a:latin typeface="Söhne"/>
              </a:rPr>
              <a:t> (Internet das Coisas). Ele utiliza uma arquitetura descentralizada e distribuída, sem mestre, o que o torna robusto e capaz de lidar com falhas de hardware ou de rede sem interrupção no serviço. Isso o torna uma escolha popular para aplicativos que exigem escalabilidade horizontal e tolerância a falhas.</a:t>
            </a:r>
            <a:endParaRPr lang="pt-BR" sz="1700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C3D54E2E-AFB5-42B0-BBB8-1E7C6DB36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5042" y="424441"/>
            <a:ext cx="4146958" cy="1399370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Quem criou: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22490EB1-455F-4EDF-9CFF-577E19C94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45041" y="2248252"/>
            <a:ext cx="4146959" cy="4404219"/>
          </a:xfrm>
        </p:spPr>
        <p:txBody>
          <a:bodyPr>
            <a:normAutofit fontScale="55000" lnSpcReduction="20000"/>
          </a:bodyPr>
          <a:lstStyle/>
          <a:p>
            <a:pPr algn="l"/>
            <a:br>
              <a:rPr lang="pt-BR" b="0" i="0" dirty="0">
                <a:solidFill>
                  <a:srgbClr val="ECECEC"/>
                </a:solidFill>
                <a:effectLst/>
                <a:latin typeface="Söhne"/>
              </a:rPr>
            </a:br>
            <a:br>
              <a:rPr lang="pt-BR" sz="3200" dirty="0"/>
            </a:br>
            <a:r>
              <a:rPr lang="pt-BR" sz="3200" b="0" i="0" dirty="0">
                <a:solidFill>
                  <a:srgbClr val="ECECEC"/>
                </a:solidFill>
                <a:effectLst/>
                <a:latin typeface="Söhne"/>
              </a:rPr>
              <a:t>O Cassandra foi criado por </a:t>
            </a:r>
            <a:r>
              <a:rPr lang="pt-BR" sz="3200" b="0" i="0" dirty="0" err="1">
                <a:solidFill>
                  <a:srgbClr val="ECECEC"/>
                </a:solidFill>
                <a:effectLst/>
                <a:latin typeface="Söhne"/>
              </a:rPr>
              <a:t>Avinash</a:t>
            </a:r>
            <a:r>
              <a:rPr lang="pt-BR" sz="3200" b="0" i="0" dirty="0">
                <a:solidFill>
                  <a:srgbClr val="ECECEC"/>
                </a:solidFill>
                <a:effectLst/>
                <a:latin typeface="Söhne"/>
              </a:rPr>
              <a:t> </a:t>
            </a:r>
            <a:r>
              <a:rPr lang="pt-BR" sz="3200" b="0" i="0" dirty="0" err="1">
                <a:solidFill>
                  <a:srgbClr val="ECECEC"/>
                </a:solidFill>
                <a:effectLst/>
                <a:latin typeface="Söhne"/>
              </a:rPr>
              <a:t>Lakshman</a:t>
            </a:r>
            <a:r>
              <a:rPr lang="pt-BR" sz="3200" b="0" i="0" dirty="0">
                <a:solidFill>
                  <a:srgbClr val="ECECEC"/>
                </a:solidFill>
                <a:effectLst/>
                <a:latin typeface="Söhne"/>
              </a:rPr>
              <a:t> e </a:t>
            </a:r>
            <a:r>
              <a:rPr lang="pt-BR" sz="3200" b="0" i="0" dirty="0" err="1">
                <a:solidFill>
                  <a:srgbClr val="ECECEC"/>
                </a:solidFill>
                <a:effectLst/>
                <a:latin typeface="Söhne"/>
              </a:rPr>
              <a:t>Prashant</a:t>
            </a:r>
            <a:r>
              <a:rPr lang="pt-BR" sz="3200" b="0" i="0" dirty="0">
                <a:solidFill>
                  <a:srgbClr val="ECECEC"/>
                </a:solidFill>
                <a:effectLst/>
                <a:latin typeface="Söhne"/>
              </a:rPr>
              <a:t> Malik no Facebook para resolver desafios de armazenamento de dados em grande escala. Surgiu da necessidade de uma solução altamente escalável, distribuída e tolerante a falhas para lidar com o rápido crescimento da plataforma social. Foi desenvolvido para oferecer alta disponibilidade e lidar com cargas de trabalho intensivas de leitura e gravação. Após sua criação, o Cassandra foi doado para a Apache Software Foundation e se tornou um projeto de código aberto amplamente utilizado.</a:t>
            </a:r>
            <a:endParaRPr lang="pt-BR" dirty="0"/>
          </a:p>
        </p:txBody>
      </p:sp>
      <p:pic>
        <p:nvPicPr>
          <p:cNvPr id="10" name="Espaço Reservado para Imagem 9" descr="fechar a placa do circuito">
            <a:extLst>
              <a:ext uri="{FF2B5EF4-FFF2-40B4-BE49-F238E27FC236}">
                <a16:creationId xmlns:a16="http://schemas.microsoft.com/office/drawing/2014/main" id="{D2D10A14-0870-44E0-9C7A-245286BC356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alphaModFix amt="30000"/>
          </a:blip>
          <a:srcRect l="26409" r="26409"/>
          <a:stretch/>
        </p:blipFill>
        <p:spPr>
          <a:xfrm>
            <a:off x="0" y="0"/>
            <a:ext cx="8045041" cy="68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192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484A91-1908-4E59-8AA9-64E2A1FBE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4374" y="494951"/>
            <a:ext cx="4247625" cy="1677798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Pontos positivos: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C44575-5BFD-4193-9414-901F57713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373" y="2445396"/>
            <a:ext cx="4247626" cy="4139957"/>
          </a:xfrm>
        </p:spPr>
        <p:txBody>
          <a:bodyPr>
            <a:normAutofit fontScale="70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ECECEC"/>
                </a:solidFill>
                <a:effectLst/>
                <a:latin typeface="Söhne"/>
              </a:rPr>
              <a:t>Escalabilidade Linear</a:t>
            </a:r>
            <a:r>
              <a:rPr lang="pt-BR" b="0" i="0" dirty="0">
                <a:solidFill>
                  <a:srgbClr val="ECECEC"/>
                </a:solidFill>
                <a:effectLst/>
                <a:latin typeface="Söhne"/>
              </a:rPr>
              <a:t>: Pode lidar com grandes volumes de dados, adicionando nós ao cluster.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ECECEC"/>
                </a:solidFill>
                <a:effectLst/>
                <a:latin typeface="Söhne"/>
              </a:rPr>
              <a:t>Alta Disponibilidade</a:t>
            </a:r>
            <a:r>
              <a:rPr lang="pt-BR" b="0" i="0" dirty="0">
                <a:solidFill>
                  <a:srgbClr val="ECECEC"/>
                </a:solidFill>
                <a:effectLst/>
                <a:latin typeface="Söhne"/>
              </a:rPr>
              <a:t>: Garante que os dados permaneçam acessíveis mesmo em caso de falha de nó.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ECECEC"/>
                </a:solidFill>
                <a:effectLst/>
                <a:latin typeface="Söhne"/>
              </a:rPr>
              <a:t>Desempenho</a:t>
            </a:r>
            <a:r>
              <a:rPr lang="pt-BR" b="0" i="0" dirty="0">
                <a:solidFill>
                  <a:srgbClr val="ECECEC"/>
                </a:solidFill>
                <a:effectLst/>
                <a:latin typeface="Söhne"/>
              </a:rPr>
              <a:t>: Oferece baixa latência para operações de leitura e gravação.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ECECEC"/>
                </a:solidFill>
                <a:effectLst/>
                <a:latin typeface="Söhne"/>
              </a:rPr>
              <a:t>Tolerância a Falhas</a:t>
            </a:r>
            <a:r>
              <a:rPr lang="pt-BR" b="0" i="0" dirty="0">
                <a:solidFill>
                  <a:srgbClr val="ECECEC"/>
                </a:solidFill>
                <a:effectLst/>
                <a:latin typeface="Söhne"/>
              </a:rPr>
              <a:t>: Continua operando mesmo em falhas de hardware ou rede.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ECECEC"/>
                </a:solidFill>
                <a:effectLst/>
                <a:latin typeface="Söhne"/>
              </a:rPr>
              <a:t>Modelo de Dados Flexível</a:t>
            </a:r>
            <a:r>
              <a:rPr lang="pt-BR" b="0" i="0" dirty="0">
                <a:solidFill>
                  <a:srgbClr val="ECECEC"/>
                </a:solidFill>
                <a:effectLst/>
                <a:latin typeface="Söhne"/>
              </a:rPr>
              <a:t>: Utiliza um modelo de coluna flexível para armazenamento eficiente de dados.</a:t>
            </a:r>
          </a:p>
          <a:p>
            <a:endParaRPr lang="pt-BR" dirty="0"/>
          </a:p>
        </p:txBody>
      </p: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D5B4AB41-9670-4A69-859A-46ED8A8199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0" y="10"/>
            <a:ext cx="794437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79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FB099C-8923-43B4-B3B5-02B7A45D5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654" y="601740"/>
            <a:ext cx="4155346" cy="1478570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Pontos negativos: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43CF74-07F6-49AB-B557-2BE6089EB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652" y="2412299"/>
            <a:ext cx="4155348" cy="4175950"/>
          </a:xfrm>
        </p:spPr>
        <p:txBody>
          <a:bodyPr>
            <a:normAutofit fontScale="25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pt-BR" sz="5200" b="1" i="0" dirty="0">
                <a:solidFill>
                  <a:srgbClr val="ECECEC"/>
                </a:solidFill>
                <a:effectLst/>
                <a:latin typeface="Söhne"/>
              </a:rPr>
              <a:t>Complexidade de Configuração e Manutenção</a:t>
            </a:r>
            <a:r>
              <a:rPr lang="pt-BR" sz="5200" b="0" i="0" dirty="0">
                <a:solidFill>
                  <a:srgbClr val="ECECEC"/>
                </a:solidFill>
                <a:effectLst/>
                <a:latin typeface="Söhne"/>
              </a:rPr>
              <a:t>: Configurar e manter um cluster Cassandra pode ser complexo e requer expertise em gerenciamento de sistemas distribuídos.</a:t>
            </a:r>
          </a:p>
          <a:p>
            <a:pPr algn="l">
              <a:buFont typeface="+mj-lt"/>
              <a:buAutoNum type="arabicPeriod"/>
            </a:pPr>
            <a:r>
              <a:rPr lang="pt-BR" sz="5200" b="1" i="0" dirty="0">
                <a:solidFill>
                  <a:srgbClr val="ECECEC"/>
                </a:solidFill>
                <a:effectLst/>
                <a:latin typeface="Söhne"/>
              </a:rPr>
              <a:t>Consistência Eventual</a:t>
            </a:r>
            <a:r>
              <a:rPr lang="pt-BR" sz="5200" b="0" i="0" dirty="0">
                <a:solidFill>
                  <a:srgbClr val="ECECEC"/>
                </a:solidFill>
                <a:effectLst/>
                <a:latin typeface="Söhne"/>
              </a:rPr>
              <a:t>: O modelo de consistência eventual padrão pode ser inadequado para aplicativos que exigem forte consistência em tempo real.</a:t>
            </a:r>
          </a:p>
          <a:p>
            <a:pPr algn="l">
              <a:buFont typeface="+mj-lt"/>
              <a:buAutoNum type="arabicPeriod"/>
            </a:pPr>
            <a:r>
              <a:rPr lang="pt-BR" sz="5200" b="1" i="0" dirty="0">
                <a:solidFill>
                  <a:srgbClr val="ECECEC"/>
                </a:solidFill>
                <a:effectLst/>
                <a:latin typeface="Söhne"/>
              </a:rPr>
              <a:t>Requisitos de Hardware</a:t>
            </a:r>
            <a:r>
              <a:rPr lang="pt-BR" sz="5200" b="0" i="0" dirty="0">
                <a:solidFill>
                  <a:srgbClr val="ECECEC"/>
                </a:solidFill>
                <a:effectLst/>
                <a:latin typeface="Söhne"/>
              </a:rPr>
              <a:t>: Para obter o melhor desempenho e escalabilidade, o Cassandra geralmente requer hardware robusto, o que pode aumentar os custos de infraestrutura.</a:t>
            </a:r>
          </a:p>
          <a:p>
            <a:pPr algn="l">
              <a:buFont typeface="+mj-lt"/>
              <a:buAutoNum type="arabicPeriod"/>
            </a:pPr>
            <a:r>
              <a:rPr lang="pt-BR" sz="5200" b="1" i="0" dirty="0">
                <a:solidFill>
                  <a:srgbClr val="ECECEC"/>
                </a:solidFill>
                <a:effectLst/>
                <a:latin typeface="Söhne"/>
              </a:rPr>
              <a:t>Consultas Limitadas</a:t>
            </a:r>
            <a:r>
              <a:rPr lang="pt-BR" sz="5200" b="0" i="0" dirty="0">
                <a:solidFill>
                  <a:srgbClr val="ECECEC"/>
                </a:solidFill>
                <a:effectLst/>
                <a:latin typeface="Söhne"/>
              </a:rPr>
              <a:t>: Consultas complexas podem ser difíceis de otimizar e podem exigir a </a:t>
            </a:r>
            <a:r>
              <a:rPr lang="pt-BR" sz="5200" b="0" i="0" dirty="0" err="1">
                <a:solidFill>
                  <a:srgbClr val="ECECEC"/>
                </a:solidFill>
                <a:effectLst/>
                <a:latin typeface="Söhne"/>
              </a:rPr>
              <a:t>denormalização</a:t>
            </a:r>
            <a:r>
              <a:rPr lang="pt-BR" sz="5200" b="0" i="0" dirty="0">
                <a:solidFill>
                  <a:srgbClr val="ECECEC"/>
                </a:solidFill>
                <a:effectLst/>
                <a:latin typeface="Söhne"/>
              </a:rPr>
              <a:t> dos dados, o que pode complicar o modelo de dados.</a:t>
            </a:r>
          </a:p>
          <a:p>
            <a:pPr algn="l">
              <a:buFont typeface="+mj-lt"/>
              <a:buAutoNum type="arabicPeriod"/>
            </a:pPr>
            <a:r>
              <a:rPr lang="pt-BR" sz="5200" b="1" i="0" dirty="0">
                <a:solidFill>
                  <a:srgbClr val="ECECEC"/>
                </a:solidFill>
                <a:effectLst/>
                <a:latin typeface="Söhne"/>
              </a:rPr>
              <a:t>Curva de Aprendizado</a:t>
            </a:r>
            <a:r>
              <a:rPr lang="pt-BR" sz="5200" b="0" i="0" dirty="0">
                <a:solidFill>
                  <a:srgbClr val="ECECEC"/>
                </a:solidFill>
                <a:effectLst/>
                <a:latin typeface="Söhne"/>
              </a:rPr>
              <a:t>: Para aproveitar ao máximo o Cassandra, os desenvolvedores precisam aprender sua arquitetura e as nuances de seu modelo de dados, o que pode exigir tempo e esforço significativos.</a:t>
            </a:r>
          </a:p>
          <a:p>
            <a:endParaRPr lang="pt-BR" dirty="0"/>
          </a:p>
        </p:txBody>
      </p: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60226CF3-5A64-4DCD-ACE3-A31F0CD4E0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0" y="10"/>
            <a:ext cx="803665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15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D3EFFF-593C-4755-A6D3-B36468B9A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654" y="411061"/>
            <a:ext cx="4155346" cy="1786695"/>
          </a:xfrm>
        </p:spPr>
        <p:txBody>
          <a:bodyPr>
            <a:normAutofit fontScale="90000"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Quando é indicado a utilização do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cassandra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9D804D-0230-466F-BA49-AFBE7195E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653" y="2532746"/>
            <a:ext cx="4155347" cy="3990263"/>
          </a:xfrm>
        </p:spPr>
        <p:txBody>
          <a:bodyPr>
            <a:normAutofit fontScale="55000" lnSpcReduction="20000"/>
          </a:bodyPr>
          <a:lstStyle/>
          <a:p>
            <a:pPr algn="l">
              <a:buFont typeface="+mj-lt"/>
              <a:buAutoNum type="arabicPeriod"/>
            </a:pPr>
            <a:r>
              <a:rPr lang="pt-BR" sz="2700" b="1" i="0" dirty="0">
                <a:solidFill>
                  <a:srgbClr val="ECECEC"/>
                </a:solidFill>
                <a:effectLst/>
                <a:latin typeface="Söhne"/>
              </a:rPr>
              <a:t>Grandes Volumes de Dados</a:t>
            </a:r>
            <a:r>
              <a:rPr lang="pt-BR" sz="2700" b="0" i="0" dirty="0">
                <a:solidFill>
                  <a:srgbClr val="ECECEC"/>
                </a:solidFill>
                <a:effectLst/>
                <a:latin typeface="Söhne"/>
              </a:rPr>
              <a:t>: Para empresas que lidam com grandes volumes de dados, como mídia social, comércio eletrônico e </a:t>
            </a:r>
            <a:r>
              <a:rPr lang="pt-BR" sz="2700" b="0" i="0" dirty="0" err="1">
                <a:solidFill>
                  <a:srgbClr val="ECECEC"/>
                </a:solidFill>
                <a:effectLst/>
                <a:latin typeface="Söhne"/>
              </a:rPr>
              <a:t>IoT</a:t>
            </a:r>
            <a:r>
              <a:rPr lang="pt-BR" sz="2700" b="0" i="0" dirty="0">
                <a:solidFill>
                  <a:srgbClr val="ECECEC"/>
                </a:solidFill>
                <a:effectLst/>
                <a:latin typeface="Söhne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pt-BR" sz="2700" b="1" i="0" dirty="0">
                <a:solidFill>
                  <a:srgbClr val="ECECEC"/>
                </a:solidFill>
                <a:effectLst/>
                <a:latin typeface="Söhne"/>
              </a:rPr>
              <a:t>Alta Disponibilidade e Tolerância a Falhas</a:t>
            </a:r>
            <a:r>
              <a:rPr lang="pt-BR" sz="2700" b="0" i="0" dirty="0">
                <a:solidFill>
                  <a:srgbClr val="ECECEC"/>
                </a:solidFill>
                <a:effectLst/>
                <a:latin typeface="Söhne"/>
              </a:rPr>
              <a:t>: Aplicações que exigem acesso ininterrupto aos dados, como serviços financeiros e telecomunicações.</a:t>
            </a:r>
          </a:p>
          <a:p>
            <a:pPr algn="l">
              <a:buFont typeface="+mj-lt"/>
              <a:buAutoNum type="arabicPeriod"/>
            </a:pPr>
            <a:r>
              <a:rPr lang="pt-BR" sz="2700" b="1" i="0" dirty="0">
                <a:solidFill>
                  <a:srgbClr val="ECECEC"/>
                </a:solidFill>
                <a:effectLst/>
                <a:latin typeface="Söhne"/>
              </a:rPr>
              <a:t>Aplicações em Tempo Real</a:t>
            </a:r>
            <a:r>
              <a:rPr lang="pt-BR" sz="2700" b="0" i="0" dirty="0">
                <a:solidFill>
                  <a:srgbClr val="ECECEC"/>
                </a:solidFill>
                <a:effectLst/>
                <a:latin typeface="Söhne"/>
              </a:rPr>
              <a:t>: Sistemas que necessitam de acesso rápido aos dados em tempo real, como sistemas de mensagens e monitoramento de redes.</a:t>
            </a:r>
          </a:p>
          <a:p>
            <a:pPr algn="l">
              <a:buFont typeface="+mj-lt"/>
              <a:buAutoNum type="arabicPeriod"/>
            </a:pPr>
            <a:r>
              <a:rPr lang="pt-BR" sz="2700" b="1" i="0" dirty="0">
                <a:solidFill>
                  <a:srgbClr val="ECECEC"/>
                </a:solidFill>
                <a:effectLst/>
                <a:latin typeface="Söhne"/>
              </a:rPr>
              <a:t>Escalabilidade Horizontal</a:t>
            </a:r>
            <a:r>
              <a:rPr lang="pt-BR" sz="2700" b="0" i="0" dirty="0">
                <a:solidFill>
                  <a:srgbClr val="ECECEC"/>
                </a:solidFill>
                <a:effectLst/>
                <a:latin typeface="Söhne"/>
              </a:rPr>
              <a:t>: Ambientes que exigem escalabilidade horizontal para atender a picos de demanda, como ambientes </a:t>
            </a:r>
            <a:r>
              <a:rPr lang="pt-BR" sz="2700" b="0" i="0" dirty="0" err="1">
                <a:solidFill>
                  <a:srgbClr val="ECECEC"/>
                </a:solidFill>
                <a:effectLst/>
                <a:latin typeface="Söhne"/>
              </a:rPr>
              <a:t>multicloud</a:t>
            </a:r>
            <a:r>
              <a:rPr lang="pt-BR" sz="2700" b="0" i="0" dirty="0">
                <a:solidFill>
                  <a:srgbClr val="ECECEC"/>
                </a:solidFill>
                <a:effectLst/>
                <a:latin typeface="Söhne"/>
              </a:rPr>
              <a:t> e híbridos.</a:t>
            </a:r>
          </a:p>
          <a:p>
            <a:endParaRPr lang="pt-BR" dirty="0"/>
          </a:p>
        </p:txBody>
      </p:sp>
      <p:pic>
        <p:nvPicPr>
          <p:cNvPr id="4" name="Imagem 3" descr="fechar a placa do circuito">
            <a:extLst>
              <a:ext uri="{FF2B5EF4-FFF2-40B4-BE49-F238E27FC236}">
                <a16:creationId xmlns:a16="http://schemas.microsoft.com/office/drawing/2014/main" id="{C4F3F8FB-B344-4844-BF25-F5AB38C982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0" y="10"/>
            <a:ext cx="803665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2386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28_TF45165253" id="{984161F4-FFE1-4950-87D4-DFE4123C6A75}" vid="{B74535F1-FD7C-4781-9213-0422BA09E17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57</TotalTime>
  <Words>539</Words>
  <Application>Microsoft Office PowerPoint</Application>
  <PresentationFormat>Widescreen</PresentationFormat>
  <Paragraphs>24</Paragraphs>
  <Slides>6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Calibri</vt:lpstr>
      <vt:lpstr>Söhne</vt:lpstr>
      <vt:lpstr>Tw Cen MT</vt:lpstr>
      <vt:lpstr>Circuito</vt:lpstr>
      <vt:lpstr>Mor’s tech</vt:lpstr>
      <vt:lpstr>O que é o cassandra?</vt:lpstr>
      <vt:lpstr>Quem criou:</vt:lpstr>
      <vt:lpstr>Pontos positivos:</vt:lpstr>
      <vt:lpstr>Pontos negativos:</vt:lpstr>
      <vt:lpstr>Quando é indicado a utilização do cassandra: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Mor’s tech</dc:title>
  <dc:creator>Paulo Feliciano</dc:creator>
  <cp:lastModifiedBy>Paulo Feliciano</cp:lastModifiedBy>
  <cp:revision>2</cp:revision>
  <dcterms:created xsi:type="dcterms:W3CDTF">2024-05-15T02:43:04Z</dcterms:created>
  <dcterms:modified xsi:type="dcterms:W3CDTF">2024-05-15T03:40:51Z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